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8"/>
  </p:notesMasterIdLst>
  <p:sldIdLst>
    <p:sldId id="265" r:id="rId2"/>
    <p:sldId id="256" r:id="rId3"/>
    <p:sldId id="298" r:id="rId4"/>
    <p:sldId id="307" r:id="rId5"/>
    <p:sldId id="295" r:id="rId6"/>
    <p:sldId id="309" r:id="rId7"/>
    <p:sldId id="332" r:id="rId8"/>
    <p:sldId id="325" r:id="rId9"/>
    <p:sldId id="330" r:id="rId10"/>
    <p:sldId id="327" r:id="rId11"/>
    <p:sldId id="328" r:id="rId12"/>
    <p:sldId id="333" r:id="rId13"/>
    <p:sldId id="329" r:id="rId14"/>
    <p:sldId id="334" r:id="rId15"/>
    <p:sldId id="331" r:id="rId16"/>
    <p:sldId id="264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8803"/>
    <a:srgbClr val="FFFFFF"/>
    <a:srgbClr val="00B050"/>
    <a:srgbClr val="086D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02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66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5C53CB-C7EB-4313-8521-834DAFF75086}" type="datetimeFigureOut">
              <a:rPr lang="es-CO" smtClean="0"/>
              <a:t>14/01/2023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B8A059-20E9-475D-A274-90C7E4225FEB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5028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E101 – Eventos de casos de reconocimiento y casos de éxito. Reuniones por municipio sensibilización frente al proyecto</a:t>
            </a:r>
          </a:p>
          <a:p>
            <a:r>
              <a:rPr lang="es-ES" dirty="0"/>
              <a:t>E102 – Talleres de promoción y difusión de mentalidad innovadora</a:t>
            </a:r>
          </a:p>
          <a:p>
            <a:r>
              <a:rPr lang="es-ES" dirty="0"/>
              <a:t>E103 – Diplomado sendero innovación</a:t>
            </a:r>
          </a:p>
          <a:p>
            <a:r>
              <a:rPr lang="es-ES" dirty="0"/>
              <a:t>E104 – Capacitación en prototipado</a:t>
            </a:r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0B8A059-20E9-475D-A274-90C7E4225FEB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9517529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9801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398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860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9314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854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552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883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176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07106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3946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85046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8C5A5D-A456-48B0-A0BD-CD0791075EEC}" type="datetimeFigureOut">
              <a:rPr lang="en-US" smtClean="0"/>
              <a:t>1/14/2023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BAF58E-0B61-46ED-8E5B-CBCD3590160B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55944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hyperlink" Target="mailto:avanzahuila@upholding.co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avanzahuila@upholding.co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705"/>
          <a:stretch/>
        </p:blipFill>
        <p:spPr>
          <a:xfrm>
            <a:off x="4562734" y="0"/>
            <a:ext cx="7479448" cy="107721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8DB36B-387E-E1FF-FB9A-119990CB355E}"/>
              </a:ext>
            </a:extLst>
          </p:cNvPr>
          <p:cNvSpPr txBox="1"/>
          <p:nvPr/>
        </p:nvSpPr>
        <p:spPr>
          <a:xfrm>
            <a:off x="8018583" y="5603496"/>
            <a:ext cx="309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Ricardo Vera Torres</a:t>
            </a:r>
          </a:p>
          <a:p>
            <a:r>
              <a:rPr lang="es-ES" sz="1600" dirty="0"/>
              <a:t>Gerente Avanza Huila</a:t>
            </a:r>
          </a:p>
          <a:p>
            <a:r>
              <a:rPr lang="es-ES" sz="1600" dirty="0">
                <a:hlinkClick r:id="rId4"/>
              </a:rPr>
              <a:t>avanzahuila@upholding.co</a:t>
            </a:r>
            <a:endParaRPr lang="es-ES" sz="1600" dirty="0"/>
          </a:p>
          <a:p>
            <a:r>
              <a:rPr lang="es-ES" sz="1600" dirty="0"/>
              <a:t>3105749105</a:t>
            </a:r>
            <a:endParaRPr lang="es-CO" sz="1600" dirty="0"/>
          </a:p>
        </p:txBody>
      </p:sp>
      <p:pic>
        <p:nvPicPr>
          <p:cNvPr id="6" name="Imagen 5" descr="Imagen que contiene nombre de la empresa&#10;&#10;Descripción generada automáticamente">
            <a:extLst>
              <a:ext uri="{FF2B5EF4-FFF2-40B4-BE49-F238E27FC236}">
                <a16:creationId xmlns:a16="http://schemas.microsoft.com/office/drawing/2014/main" id="{EFFFFF03-59FE-E028-FC86-CAF1F9E8679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826" t="15707" r="14381" b="58781"/>
          <a:stretch/>
        </p:blipFill>
        <p:spPr>
          <a:xfrm>
            <a:off x="7852485" y="896815"/>
            <a:ext cx="3995225" cy="14718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3F234F5-8634-DA2C-498C-105C8729DEF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290" y="285288"/>
            <a:ext cx="3090940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7472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>
            <a:extLst>
              <a:ext uri="{FF2B5EF4-FFF2-40B4-BE49-F238E27FC236}">
                <a16:creationId xmlns:a16="http://schemas.microsoft.com/office/drawing/2014/main" id="{1F18CE5D-1B6B-31EA-1044-39F4B1AFD2C3}"/>
              </a:ext>
            </a:extLst>
          </p:cNvPr>
          <p:cNvGrpSpPr/>
          <p:nvPr/>
        </p:nvGrpSpPr>
        <p:grpSpPr>
          <a:xfrm>
            <a:off x="981735" y="2206343"/>
            <a:ext cx="1913406" cy="2600526"/>
            <a:chOff x="12314185" y="2843396"/>
            <a:chExt cx="1913406" cy="2600526"/>
          </a:xfrm>
        </p:grpSpPr>
        <p:sp>
          <p:nvSpPr>
            <p:cNvPr id="8" name="Rectángulo: esquinas redondeadas 7">
              <a:extLst>
                <a:ext uri="{FF2B5EF4-FFF2-40B4-BE49-F238E27FC236}">
                  <a16:creationId xmlns:a16="http://schemas.microsoft.com/office/drawing/2014/main" id="{5D67FF44-624D-FAF7-2095-4E67A78D2C6A}"/>
                </a:ext>
              </a:extLst>
            </p:cNvPr>
            <p:cNvSpPr/>
            <p:nvPr/>
          </p:nvSpPr>
          <p:spPr>
            <a:xfrm>
              <a:off x="12314185" y="2843396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accent1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Rectángulo: esquinas redondeadas 4">
              <a:extLst>
                <a:ext uri="{FF2B5EF4-FFF2-40B4-BE49-F238E27FC236}">
                  <a16:creationId xmlns:a16="http://schemas.microsoft.com/office/drawing/2014/main" id="{0825D3FD-131F-F140-AA5E-DFBF1FA0F65C}"/>
                </a:ext>
              </a:extLst>
            </p:cNvPr>
            <p:cNvSpPr txBox="1"/>
            <p:nvPr/>
          </p:nvSpPr>
          <p:spPr>
            <a:xfrm>
              <a:off x="12370227" y="2899438"/>
              <a:ext cx="1801322" cy="248844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Realizar convocatoria abierta para la selección de proyectos de incremento de la productividad a través de la innovación.</a:t>
              </a:r>
              <a:endParaRPr lang="es-CO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grpSp>
        <p:nvGrpSpPr>
          <p:cNvPr id="5" name="Grupo 4">
            <a:extLst>
              <a:ext uri="{FF2B5EF4-FFF2-40B4-BE49-F238E27FC236}">
                <a16:creationId xmlns:a16="http://schemas.microsoft.com/office/drawing/2014/main" id="{383BB6E9-7FCA-C944-603C-D6FA70626EE9}"/>
              </a:ext>
            </a:extLst>
          </p:cNvPr>
          <p:cNvGrpSpPr/>
          <p:nvPr/>
        </p:nvGrpSpPr>
        <p:grpSpPr>
          <a:xfrm>
            <a:off x="9220519" y="2361018"/>
            <a:ext cx="1913406" cy="2600526"/>
            <a:chOff x="14307563" y="2843396"/>
            <a:chExt cx="1913406" cy="2600526"/>
          </a:xfrm>
        </p:grpSpPr>
        <p:sp>
          <p:nvSpPr>
            <p:cNvPr id="6" name="Rectángulo: esquinas redondeadas 5">
              <a:extLst>
                <a:ext uri="{FF2B5EF4-FFF2-40B4-BE49-F238E27FC236}">
                  <a16:creationId xmlns:a16="http://schemas.microsoft.com/office/drawing/2014/main" id="{6C55E168-3439-A0EA-11F4-3428DDEEFEAC}"/>
                </a:ext>
              </a:extLst>
            </p:cNvPr>
            <p:cNvSpPr/>
            <p:nvPr/>
          </p:nvSpPr>
          <p:spPr>
            <a:xfrm>
              <a:off x="14307563" y="2843396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rgbClr val="000000">
                  <a:shade val="80000"/>
                  <a:hueOff val="0"/>
                  <a:satOff val="0"/>
                  <a:lumOff val="0"/>
                  <a:alphaOff val="0"/>
                </a:srgb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Rectángulo: esquinas redondeadas 6">
              <a:extLst>
                <a:ext uri="{FF2B5EF4-FFF2-40B4-BE49-F238E27FC236}">
                  <a16:creationId xmlns:a16="http://schemas.microsoft.com/office/drawing/2014/main" id="{0E633AF7-84D5-9B82-628C-612D1F2A1518}"/>
                </a:ext>
              </a:extLst>
            </p:cNvPr>
            <p:cNvSpPr txBox="1"/>
            <p:nvPr/>
          </p:nvSpPr>
          <p:spPr>
            <a:xfrm>
              <a:off x="14363605" y="2899438"/>
              <a:ext cx="1801322" cy="2488442"/>
            </a:xfrm>
            <a:prstGeom prst="rect">
              <a:avLst/>
            </a:prstGeom>
            <a:ln>
              <a:solidFill>
                <a:schemeClr val="accent1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Acompañar e Implementar proyectos de innovación de las empresas Beneficiarias en el marco del proyecto</a:t>
              </a:r>
              <a:endParaRPr lang="es-CO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15" name="CuadroTexto 14">
            <a:extLst>
              <a:ext uri="{FF2B5EF4-FFF2-40B4-BE49-F238E27FC236}">
                <a16:creationId xmlns:a16="http://schemas.microsoft.com/office/drawing/2014/main" id="{02C89548-D97C-0920-7F96-6A1CBE66B1E2}"/>
              </a:ext>
            </a:extLst>
          </p:cNvPr>
          <p:cNvSpPr txBox="1"/>
          <p:nvPr/>
        </p:nvSpPr>
        <p:spPr>
          <a:xfrm>
            <a:off x="8237735" y="5145463"/>
            <a:ext cx="398509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Marzo – Septiembre 2023</a:t>
            </a:r>
            <a:endParaRPr lang="es-CO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pic>
        <p:nvPicPr>
          <p:cNvPr id="21" name="Imagen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182" y="555498"/>
            <a:ext cx="1423102" cy="1367795"/>
          </a:xfrm>
          <a:prstGeom prst="rect">
            <a:avLst/>
          </a:prstGeom>
        </p:spPr>
      </p:pic>
      <p:pic>
        <p:nvPicPr>
          <p:cNvPr id="24" name="Imagen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367" y="5347225"/>
            <a:ext cx="1665294" cy="1305929"/>
          </a:xfrm>
          <a:prstGeom prst="rect">
            <a:avLst/>
          </a:prstGeom>
        </p:spPr>
      </p:pic>
      <p:grpSp>
        <p:nvGrpSpPr>
          <p:cNvPr id="19" name="Grupo 18">
            <a:extLst>
              <a:ext uri="{FF2B5EF4-FFF2-40B4-BE49-F238E27FC236}">
                <a16:creationId xmlns:a16="http://schemas.microsoft.com/office/drawing/2014/main" id="{B15EFC3C-2B9E-AD0D-4E35-1806AA08A334}"/>
              </a:ext>
            </a:extLst>
          </p:cNvPr>
          <p:cNvGrpSpPr/>
          <p:nvPr/>
        </p:nvGrpSpPr>
        <p:grpSpPr>
          <a:xfrm>
            <a:off x="3559126" y="2315411"/>
            <a:ext cx="4819776" cy="1547945"/>
            <a:chOff x="8174300" y="2810552"/>
            <a:chExt cx="1913406" cy="2600526"/>
          </a:xfrm>
        </p:grpSpPr>
        <p:sp>
          <p:nvSpPr>
            <p:cNvPr id="20" name="Rectángulo: esquinas redondeadas 19">
              <a:extLst>
                <a:ext uri="{FF2B5EF4-FFF2-40B4-BE49-F238E27FC236}">
                  <a16:creationId xmlns:a16="http://schemas.microsoft.com/office/drawing/2014/main" id="{14AA34CE-4549-068F-0696-37D5FE5021B5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Rectángulo: esquinas redondeadas 12">
              <a:extLst>
                <a:ext uri="{FF2B5EF4-FFF2-40B4-BE49-F238E27FC236}">
                  <a16:creationId xmlns:a16="http://schemas.microsoft.com/office/drawing/2014/main" id="{934D97A5-F9DA-84D8-B92B-4CE738A1D14A}"/>
                </a:ext>
              </a:extLst>
            </p:cNvPr>
            <p:cNvSpPr txBox="1"/>
            <p:nvPr/>
          </p:nvSpPr>
          <p:spPr>
            <a:xfrm>
              <a:off x="8230342" y="2866590"/>
              <a:ext cx="1801322" cy="254448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Realización de mesas técnicas (ver cronograma)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Aprobación de control de cambios (sin avance)</a:t>
              </a:r>
              <a:endParaRPr lang="es-ES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cs typeface="Calibri"/>
              </a:endParaRP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Apertura de mesa de ayuda (18 enero)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Contratación de personal (libertad de contratación)</a:t>
              </a:r>
              <a:endParaRPr lang="es-CO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cs typeface="Calibri"/>
              </a:endParaRPr>
            </a:p>
          </p:txBody>
        </p:sp>
      </p:grpSp>
      <p:sp>
        <p:nvSpPr>
          <p:cNvPr id="26" name="CuadroTexto 25">
            <a:extLst>
              <a:ext uri="{FF2B5EF4-FFF2-40B4-BE49-F238E27FC236}">
                <a16:creationId xmlns:a16="http://schemas.microsoft.com/office/drawing/2014/main" id="{3DFBEF64-899E-A100-BD44-2CA4483903F3}"/>
              </a:ext>
            </a:extLst>
          </p:cNvPr>
          <p:cNvSpPr txBox="1"/>
          <p:nvPr/>
        </p:nvSpPr>
        <p:spPr>
          <a:xfrm>
            <a:off x="3546816" y="1476881"/>
            <a:ext cx="46909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b="1" dirty="0">
                <a:solidFill>
                  <a:schemeClr val="tx2">
                    <a:lumMod val="75000"/>
                  </a:schemeClr>
                </a:solidFill>
              </a:rPr>
              <a:t>Noviembre 2022 – Febrero 2023</a:t>
            </a:r>
            <a:endParaRPr lang="es-CO" sz="2400" b="1" dirty="0">
              <a:solidFill>
                <a:schemeClr val="tx2">
                  <a:lumMod val="75000"/>
                </a:schemeClr>
              </a:solidFill>
            </a:endParaRPr>
          </a:p>
        </p:txBody>
      </p:sp>
      <p:grpSp>
        <p:nvGrpSpPr>
          <p:cNvPr id="27" name="Grupo 26">
            <a:extLst>
              <a:ext uri="{FF2B5EF4-FFF2-40B4-BE49-F238E27FC236}">
                <a16:creationId xmlns:a16="http://schemas.microsoft.com/office/drawing/2014/main" id="{B0920020-D71B-543B-CB81-4AF841A73B31}"/>
              </a:ext>
            </a:extLst>
          </p:cNvPr>
          <p:cNvGrpSpPr/>
          <p:nvPr/>
        </p:nvGrpSpPr>
        <p:grpSpPr>
          <a:xfrm>
            <a:off x="3559126" y="4103317"/>
            <a:ext cx="4819776" cy="928648"/>
            <a:chOff x="8174300" y="2810552"/>
            <a:chExt cx="1913406" cy="2600526"/>
          </a:xfrm>
        </p:grpSpPr>
        <p:sp>
          <p:nvSpPr>
            <p:cNvPr id="28" name="Rectángulo: esquinas redondeadas 27">
              <a:extLst>
                <a:ext uri="{FF2B5EF4-FFF2-40B4-BE49-F238E27FC236}">
                  <a16:creationId xmlns:a16="http://schemas.microsoft.com/office/drawing/2014/main" id="{2587FCF2-E9A7-3BC4-8E80-F0A508FD32D0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Rectángulo: esquinas redondeadas 12">
              <a:extLst>
                <a:ext uri="{FF2B5EF4-FFF2-40B4-BE49-F238E27FC236}">
                  <a16:creationId xmlns:a16="http://schemas.microsoft.com/office/drawing/2014/main" id="{F992B380-218D-2B1D-B64B-09E6CB033D05}"/>
                </a:ext>
              </a:extLst>
            </p:cNvPr>
            <p:cNvSpPr txBox="1"/>
            <p:nvPr/>
          </p:nvSpPr>
          <p:spPr>
            <a:xfrm>
              <a:off x="8230342" y="2866590"/>
              <a:ext cx="1801322" cy="254448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Máximo en infraestructura 20%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Máximo en maquinaria 30%</a:t>
              </a:r>
            </a:p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ES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Mínimo servicios tecnológicos 35%</a:t>
              </a:r>
              <a:endParaRPr lang="es-CO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80450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71CBCBA2-0F41-6877-F773-654A59233B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F2BCB97-6E66-F56B-7F4C-9703FA07A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413" y="146033"/>
            <a:ext cx="10515600" cy="718087"/>
          </a:xfrm>
        </p:spPr>
        <p:txBody>
          <a:bodyPr>
            <a:normAutofit/>
          </a:bodyPr>
          <a:lstStyle/>
          <a:p>
            <a:r>
              <a:rPr lang="es-ES" sz="4000" b="1" dirty="0"/>
              <a:t>Socialización y mesas técnicas</a:t>
            </a:r>
            <a:endParaRPr lang="es-CO" sz="4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6EC6318-6259-2BCB-08F0-66784483C7B6}"/>
              </a:ext>
            </a:extLst>
          </p:cNvPr>
          <p:cNvSpPr txBox="1"/>
          <p:nvPr/>
        </p:nvSpPr>
        <p:spPr>
          <a:xfrm>
            <a:off x="299413" y="1868754"/>
            <a:ext cx="24958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Noviembre </a:t>
            </a:r>
          </a:p>
          <a:p>
            <a:r>
              <a:rPr lang="es-ES" b="1" dirty="0"/>
              <a:t>- Diciembre</a:t>
            </a:r>
            <a:endParaRPr lang="es-CO" b="1" dirty="0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579863F-47D2-539C-64B4-24326AB61671}"/>
              </a:ext>
            </a:extLst>
          </p:cNvPr>
          <p:cNvSpPr txBox="1"/>
          <p:nvPr/>
        </p:nvSpPr>
        <p:spPr>
          <a:xfrm>
            <a:off x="7849094" y="604334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Enero</a:t>
            </a:r>
            <a:endParaRPr lang="es-CO" b="1" dirty="0"/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F6E7A53-872A-0947-FFCD-25EEEF54069D}"/>
              </a:ext>
            </a:extLst>
          </p:cNvPr>
          <p:cNvSpPr txBox="1"/>
          <p:nvPr/>
        </p:nvSpPr>
        <p:spPr>
          <a:xfrm>
            <a:off x="370338" y="4867903"/>
            <a:ext cx="128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Febrero</a:t>
            </a:r>
            <a:endParaRPr lang="es-CO" b="1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5B4647E9-2230-52C7-9CC9-3D1ADD285B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0967" y="1157580"/>
            <a:ext cx="4465321" cy="206868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1F82FA-9722-FE25-1DD0-895450E5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1945" y="1083212"/>
            <a:ext cx="3985257" cy="558949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6B954068-D505-093B-C44A-50F7EDFC72C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89359" y="3432435"/>
            <a:ext cx="4465321" cy="324026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D9B9826-927C-A15D-5FA3-2F5290D101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7984" t="26609" r="9395" b="59360"/>
          <a:stretch/>
        </p:blipFill>
        <p:spPr>
          <a:xfrm>
            <a:off x="9441428" y="0"/>
            <a:ext cx="2757948" cy="961821"/>
          </a:xfrm>
          <a:prstGeom prst="rect">
            <a:avLst/>
          </a:prstGeom>
        </p:spPr>
      </p:pic>
      <p:sp>
        <p:nvSpPr>
          <p:cNvPr id="14" name="Flecha: a la derecha con bandas 13">
            <a:extLst>
              <a:ext uri="{FF2B5EF4-FFF2-40B4-BE49-F238E27FC236}">
                <a16:creationId xmlns:a16="http://schemas.microsoft.com/office/drawing/2014/main" id="{F93B3BF4-39FD-0D3D-8564-226923B31E00}"/>
              </a:ext>
            </a:extLst>
          </p:cNvPr>
          <p:cNvSpPr/>
          <p:nvPr/>
        </p:nvSpPr>
        <p:spPr>
          <a:xfrm>
            <a:off x="7209582" y="2208628"/>
            <a:ext cx="309490" cy="306457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5" name="Flecha: a la derecha con bandas 14">
            <a:extLst>
              <a:ext uri="{FF2B5EF4-FFF2-40B4-BE49-F238E27FC236}">
                <a16:creationId xmlns:a16="http://schemas.microsoft.com/office/drawing/2014/main" id="{744FAD0E-6848-8A6B-9D39-67260C75FAD2}"/>
              </a:ext>
            </a:extLst>
          </p:cNvPr>
          <p:cNvSpPr/>
          <p:nvPr/>
        </p:nvSpPr>
        <p:spPr>
          <a:xfrm flipH="1">
            <a:off x="7100304" y="4867903"/>
            <a:ext cx="373521" cy="369332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340504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Diagrama, Mapa&#10;&#10;Descripción generada automáticamente">
            <a:extLst>
              <a:ext uri="{FF2B5EF4-FFF2-40B4-BE49-F238E27FC236}">
                <a16:creationId xmlns:a16="http://schemas.microsoft.com/office/drawing/2014/main" id="{53C3C233-0FD6-1E33-BE0D-1BBEA0677C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609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1AA9BE9-3264-1038-C463-F62527A771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51E7A7-B26E-F6B7-BA7E-BF1DBE4C3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Proveedores</a:t>
            </a:r>
            <a:endParaRPr lang="es-CO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7C3C92-7BCB-9005-E273-EDD0AC17AE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s-ES" dirty="0"/>
              <a:t>Procedimiento: </a:t>
            </a:r>
          </a:p>
          <a:p>
            <a:pPr lvl="1" algn="just"/>
            <a:r>
              <a:rPr lang="es-ES" dirty="0"/>
              <a:t>Mesa de ayuda: Procedimiento solicitar requerimientos a mesa de ayuda (fundamentar el requerimiento con especificaciones), si hay retroalimentación se realiza y se ajusta solicitud de cotización, mesa de ayuda se encarga de facilitar requerimiento con proveedores, agilizar, garantizar entrega y hace llegar al empresario. Grupo de 10 personas facilitando el proceso, teléfono y correo electrónico de contacto.</a:t>
            </a:r>
          </a:p>
          <a:p>
            <a:pPr marL="457200" lvl="1" indent="0" algn="just">
              <a:buNone/>
            </a:pPr>
            <a:endParaRPr lang="es-ES" dirty="0"/>
          </a:p>
          <a:p>
            <a:pPr algn="just"/>
            <a:r>
              <a:rPr lang="es-ES" dirty="0"/>
              <a:t>Especificaciones para proveedores externos</a:t>
            </a:r>
          </a:p>
          <a:p>
            <a:pPr lvl="1"/>
            <a:r>
              <a:rPr lang="es-ES" dirty="0"/>
              <a:t>Especificaciones de los equipos – referencias</a:t>
            </a:r>
          </a:p>
          <a:p>
            <a:pPr lvl="1"/>
            <a:r>
              <a:rPr lang="es-ES" dirty="0"/>
              <a:t>Iva – instalación – garantía de un año – transporte – pago aproximado a dos meses</a:t>
            </a:r>
          </a:p>
          <a:p>
            <a:pPr lvl="1"/>
            <a:r>
              <a:rPr lang="es-ES" dirty="0"/>
              <a:t>No equipos importados (proceso de importación, nacionalización </a:t>
            </a:r>
            <a:r>
              <a:rPr lang="es-ES" dirty="0" err="1"/>
              <a:t>etc</a:t>
            </a:r>
            <a:r>
              <a:rPr lang="es-ES" dirty="0"/>
              <a:t>– no equipos diseñados por proceso de validación)</a:t>
            </a:r>
            <a:endParaRPr lang="es-CO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CF7F9A6-91E0-43D1-64CA-4A0E22F751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84" t="26609" r="9395" b="59360"/>
          <a:stretch/>
        </p:blipFill>
        <p:spPr>
          <a:xfrm>
            <a:off x="9434052" y="0"/>
            <a:ext cx="2757948" cy="96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5222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97240E3-B641-FEF5-4435-63793AE923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6B53F4C-7498-7EA3-91A7-0C9AD0943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75" y="212708"/>
            <a:ext cx="10515600" cy="760290"/>
          </a:xfrm>
        </p:spPr>
        <p:txBody>
          <a:bodyPr/>
          <a:lstStyle/>
          <a:p>
            <a:r>
              <a:rPr lang="es-ES" dirty="0"/>
              <a:t>Proveedores aprobados</a:t>
            </a:r>
            <a:endParaRPr lang="es-CO" dirty="0"/>
          </a:p>
        </p:txBody>
      </p:sp>
      <p:graphicFrame>
        <p:nvGraphicFramePr>
          <p:cNvPr id="4" name="Tabla 3">
            <a:extLst>
              <a:ext uri="{FF2B5EF4-FFF2-40B4-BE49-F238E27FC236}">
                <a16:creationId xmlns:a16="http://schemas.microsoft.com/office/drawing/2014/main" id="{18C178FD-2BB3-AABC-6A4B-79E9AD6BF8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1021905"/>
              </p:ext>
            </p:extLst>
          </p:nvPr>
        </p:nvGraphicFramePr>
        <p:xfrm>
          <a:off x="1121160" y="1438412"/>
          <a:ext cx="10651740" cy="495417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271954">
                  <a:extLst>
                    <a:ext uri="{9D8B030D-6E8A-4147-A177-3AD203B41FA5}">
                      <a16:colId xmlns:a16="http://schemas.microsoft.com/office/drawing/2014/main" val="4076173864"/>
                    </a:ext>
                  </a:extLst>
                </a:gridCol>
                <a:gridCol w="998806">
                  <a:extLst>
                    <a:ext uri="{9D8B030D-6E8A-4147-A177-3AD203B41FA5}">
                      <a16:colId xmlns:a16="http://schemas.microsoft.com/office/drawing/2014/main" val="1763880043"/>
                    </a:ext>
                  </a:extLst>
                </a:gridCol>
                <a:gridCol w="942535">
                  <a:extLst>
                    <a:ext uri="{9D8B030D-6E8A-4147-A177-3AD203B41FA5}">
                      <a16:colId xmlns:a16="http://schemas.microsoft.com/office/drawing/2014/main" val="3934072967"/>
                    </a:ext>
                  </a:extLst>
                </a:gridCol>
                <a:gridCol w="7438445">
                  <a:extLst>
                    <a:ext uri="{9D8B030D-6E8A-4147-A177-3AD203B41FA5}">
                      <a16:colId xmlns:a16="http://schemas.microsoft.com/office/drawing/2014/main" val="3169682455"/>
                    </a:ext>
                  </a:extLst>
                </a:gridCol>
              </a:tblGrid>
              <a:tr h="2019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Rubro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Nombre de la empresa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Nit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Experiencia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3812271223"/>
                  </a:ext>
                </a:extLst>
              </a:tr>
              <a:tr h="1099439">
                <a:tc rowSpan="3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Infraestructura</a:t>
                      </a: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D Factory Group SAS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900662299 -1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Suministro, montaje y construcción de muros, bases de pisos, aislamientos de muros iluminación natural de techos baños, pintura general, puertas, ventanas, cielos rasos, nuevos e instalaciones hidro sanitarias. Instalación de enchapes de piso y paredes y de aires acondicionados, columnas, vigas de amarre, vigas de cimentación y demás elementos estructurales.</a:t>
                      </a:r>
                      <a:endParaRPr lang="es-CO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Obra civil de cableado estructurado e instalaciones técnicas, tecnológicas y eléctricas propias, voz y datos y suministro e instalación de mobiliario corporativo según diseños y especificaciones técnicas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3923853034"/>
                  </a:ext>
                </a:extLst>
              </a:tr>
              <a:tr h="376682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infraestructura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Ingeniería y consultoría SAS  </a:t>
                      </a:r>
                      <a:endParaRPr lang="es-CO" sz="1200">
                        <a:effectLst/>
                      </a:endParaRPr>
                    </a:p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(C &amp; S)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901316237-4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Rediseño y construcción primera etapa facultad de ingeniería en la universidad tecnológica de bolívar.</a:t>
                      </a:r>
                      <a:endParaRPr lang="es-CO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Adecuación acceso y urbanismo planta Postobón -Cartagena.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30712394"/>
                  </a:ext>
                </a:extLst>
              </a:tr>
              <a:tr h="1417146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infraestructura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INVERCOST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900513978-4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Obras civiles eléctricas y mecánicas para la adecuación de laboratorios de química farmacéutica. </a:t>
                      </a:r>
                      <a:endParaRPr lang="es-CO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Obras civiles eléctricas y mecánicas para el reemplazo de cubierta existente en asbesto, cemento, madera por lámina termo acústica estructura mecánica cielo raso.</a:t>
                      </a:r>
                      <a:endParaRPr lang="es-CO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Adecuación locativa para fortalecimiento de la atención y servicio de salud pública.</a:t>
                      </a:r>
                      <a:endParaRPr lang="es-CO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Adecuación de habitaciones unipersonales de pacientes aislados.</a:t>
                      </a:r>
                      <a:endParaRPr lang="es-CO" sz="1200" dirty="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Mantenimiento y adecuación de la infraestructura física del servicio de urgencias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2400355342"/>
                  </a:ext>
                </a:extLst>
              </a:tr>
              <a:tr h="305197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Maquinaria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Riesgos y maquinarias del caribe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900.888.618 - 7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Suministro de bombas de alta presión en hierro, suministro de picapasto, electrobombas sumergibles tipo lapicero.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3342826969"/>
                  </a:ext>
                </a:extLst>
              </a:tr>
              <a:tr h="134034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maquinaria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Innovagric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901358715-3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Diseño, suministro e instalación de sistema de riego por goteo. 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2404245177"/>
                  </a:ext>
                </a:extLst>
              </a:tr>
              <a:tr h="614950">
                <a:tc rowSpan="2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Servicios innovación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AEEM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901029406-1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</a:pPr>
                      <a:r>
                        <a:rPr lang="es-CO" sz="1050">
                          <a:effectLst/>
                        </a:rPr>
                        <a:t>Desarrollo de prototipos y extensionismo tecnológico en el Sector Turismo. </a:t>
                      </a:r>
                      <a:endParaRPr lang="es-CO" sz="1200">
                        <a:effectLst/>
                      </a:endParaRP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Prestar el servicio de Innovación (acompañamiento en la identificación y gestión de la propiedad intelectual, vigilancia tecnológica e inteligencia competitiva, desarrollo de prototipo y extensionismo tecnológico)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2324587697"/>
                  </a:ext>
                </a:extLst>
              </a:tr>
              <a:tr h="201945">
                <a:tc vMerge="1"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UP HOLDING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>
                          <a:effectLst/>
                        </a:rPr>
                        <a:t>900828603- 0</a:t>
                      </a:r>
                      <a:endParaRPr lang="es-CO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s-CO" sz="1050" dirty="0">
                          <a:effectLst/>
                        </a:rPr>
                        <a:t>Capacitaciones en innovación empresarial y herramientas de innovación, acompañar perfiles de proyectos de innovación</a:t>
                      </a:r>
                      <a:endParaRPr lang="es-C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1275" marR="31275" marT="0" marB="0" anchor="ctr"/>
                </a:tc>
                <a:extLst>
                  <a:ext uri="{0D108BD9-81ED-4DB2-BD59-A6C34878D82A}">
                    <a16:rowId xmlns:a16="http://schemas.microsoft.com/office/drawing/2014/main" val="153445862"/>
                  </a:ext>
                </a:extLst>
              </a:tr>
            </a:tbl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E2FF7EDE-EBF2-2C2C-FB35-E8529A41186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84" t="26609" r="9395" b="59360"/>
          <a:stretch/>
        </p:blipFill>
        <p:spPr>
          <a:xfrm>
            <a:off x="9434052" y="0"/>
            <a:ext cx="2757948" cy="961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93209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A6CE96D0-DB06-AB51-669A-16918DD8D7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pic>
        <p:nvPicPr>
          <p:cNvPr id="5" name="Imagen 4" descr="Tabla&#10;&#10;Descripción generada automáticamente">
            <a:extLst>
              <a:ext uri="{FF2B5EF4-FFF2-40B4-BE49-F238E27FC236}">
                <a16:creationId xmlns:a16="http://schemas.microsoft.com/office/drawing/2014/main" id="{4D937B49-C122-1D05-49D6-7130F46709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7375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59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5486399" y="1169043"/>
            <a:ext cx="6219227" cy="3164275"/>
          </a:xfrm>
        </p:spPr>
        <p:txBody>
          <a:bodyPr>
            <a:noAutofit/>
          </a:bodyPr>
          <a:lstStyle/>
          <a:p>
            <a:pPr algn="just"/>
            <a:r>
              <a:rPr lang="es-ES_tradnl" sz="3200" b="1" dirty="0">
                <a:solidFill>
                  <a:schemeClr val="tx2"/>
                </a:solidFill>
              </a:rPr>
              <a:t>Desarrollo de capacidades en gestión de la innovación empresarial para las empresas del sector turismo, economía naranja y agropecuario del Departamento de Huila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156ECD-32C0-FF2D-67F2-318EB983DD6C}"/>
              </a:ext>
            </a:extLst>
          </p:cNvPr>
          <p:cNvSpPr txBox="1"/>
          <p:nvPr/>
        </p:nvSpPr>
        <p:spPr>
          <a:xfrm>
            <a:off x="5486399" y="5150348"/>
            <a:ext cx="309513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/>
              <a:t>Ricardo Vera Torres</a:t>
            </a:r>
          </a:p>
          <a:p>
            <a:r>
              <a:rPr lang="es-ES" sz="1600" dirty="0"/>
              <a:t>Gerente Avanza Huila</a:t>
            </a:r>
          </a:p>
          <a:p>
            <a:r>
              <a:rPr lang="es-ES" sz="1600" dirty="0">
                <a:hlinkClick r:id="rId3"/>
              </a:rPr>
              <a:t>avanzahuila@upholding.co</a:t>
            </a:r>
            <a:endParaRPr lang="es-ES" sz="1600" dirty="0"/>
          </a:p>
          <a:p>
            <a:r>
              <a:rPr lang="es-ES" sz="1600" dirty="0"/>
              <a:t>3105749105</a:t>
            </a:r>
            <a:endParaRPr lang="es-CO" sz="1600" dirty="0"/>
          </a:p>
        </p:txBody>
      </p:sp>
    </p:spTree>
    <p:extLst>
      <p:ext uri="{BB962C8B-B14F-4D97-AF65-F5344CB8AC3E}">
        <p14:creationId xmlns:p14="http://schemas.microsoft.com/office/powerpoint/2010/main" val="41101244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EB7D6ADA-7694-C348-8208-B70257C895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0623"/>
          <a:stretch/>
        </p:blipFill>
        <p:spPr>
          <a:xfrm>
            <a:off x="0" y="5523970"/>
            <a:ext cx="12192000" cy="1325563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5D3FE1A-8F3E-D546-B32D-DC4A969A54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1036" y="1010439"/>
            <a:ext cx="9814914" cy="14255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B5193551-D25F-4949-A1CA-247D9D43501A}"/>
              </a:ext>
            </a:extLst>
          </p:cNvPr>
          <p:cNvSpPr txBox="1"/>
          <p:nvPr/>
        </p:nvSpPr>
        <p:spPr>
          <a:xfrm>
            <a:off x="5858493" y="2303812"/>
            <a:ext cx="17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EJECUTOR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1C392996-1EE4-384A-84A1-79807F09BB64}"/>
              </a:ext>
            </a:extLst>
          </p:cNvPr>
          <p:cNvSpPr txBox="1"/>
          <p:nvPr/>
        </p:nvSpPr>
        <p:spPr>
          <a:xfrm>
            <a:off x="8670965" y="2303812"/>
            <a:ext cx="17654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ALIADO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5C64D8A9-5DAD-AD48-B512-8D1B61E2B756}"/>
              </a:ext>
            </a:extLst>
          </p:cNvPr>
          <p:cNvSpPr txBox="1"/>
          <p:nvPr/>
        </p:nvSpPr>
        <p:spPr>
          <a:xfrm>
            <a:off x="2306045" y="2303812"/>
            <a:ext cx="2197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/>
              <a:t>FINANCIADO POR</a:t>
            </a:r>
          </a:p>
        </p:txBody>
      </p:sp>
      <p:graphicFrame>
        <p:nvGraphicFramePr>
          <p:cNvPr id="9" name="Google Shape;114;p2">
            <a:extLst>
              <a:ext uri="{FF2B5EF4-FFF2-40B4-BE49-F238E27FC236}">
                <a16:creationId xmlns:a16="http://schemas.microsoft.com/office/drawing/2014/main" id="{B44E504D-AA5E-7843-9953-9E0C04DEDC4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29875483"/>
              </p:ext>
            </p:extLst>
          </p:nvPr>
        </p:nvGraphicFramePr>
        <p:xfrm>
          <a:off x="503062" y="3205832"/>
          <a:ext cx="11185875" cy="1785450"/>
        </p:xfrm>
        <a:graphic>
          <a:graphicData uri="http://schemas.openxmlformats.org/drawingml/2006/table">
            <a:tbl>
              <a:tblPr>
                <a:noFill/>
              </a:tblPr>
              <a:tblGrid>
                <a:gridCol w="2474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115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8176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TÍTULO</a:t>
                      </a:r>
                      <a:endParaRPr sz="16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DESARROLLO DE CAPACIDADES EN GESTIÓN DE LA INNOVACIÓN EMPRESARIAL PARA LAS EMPRESAS DEL SECTOR TURISMO, ECONOMIA NARANJA Y AGROPECUARIO DEL DEPARTAMENTO DE HUILA</a:t>
                      </a:r>
                      <a:endParaRPr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70C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000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OPORTUNIDAD</a:t>
                      </a:r>
                      <a:endParaRPr sz="1600" dirty="0"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Proyecto de inversión de ciencia, tecnología e innovación a ser financiado con recursos del Sistema General de Regalías</a:t>
                      </a:r>
                      <a:endParaRPr sz="1600" dirty="0"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0775">
                <a:tc>
                  <a:txBody>
                    <a:bodyPr/>
                    <a:lstStyle/>
                    <a:p>
                      <a:pPr marL="0" marR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TIPO DE FINANCIACIÓN</a:t>
                      </a:r>
                      <a:endParaRPr sz="1600" dirty="0"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s-ES" sz="1400" dirty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Recursos del Sistema General de Regalías – Plan Convocatorias 2021 – 2022 </a:t>
                      </a:r>
                      <a:r>
                        <a:rPr lang="es-ES" sz="1400" dirty="0" err="1">
                          <a:solidFill>
                            <a:schemeClr val="dk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Minciencias</a:t>
                      </a:r>
                      <a:endParaRPr sz="14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Arial"/>
                        <a:cs typeface="Arial" panose="020B0604020202020204" pitchFamily="34" charset="0"/>
                        <a:sym typeface="Arial"/>
                      </a:endParaRPr>
                    </a:p>
                  </a:txBody>
                  <a:tcPr marL="66875" marR="66875" marT="0" marB="0" anchor="ctr">
                    <a:lnL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9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" name="Google Shape;107;p1">
            <a:extLst>
              <a:ext uri="{FF2B5EF4-FFF2-40B4-BE49-F238E27FC236}">
                <a16:creationId xmlns:a16="http://schemas.microsoft.com/office/drawing/2014/main" id="{F4DC21D7-6D7C-534E-85FF-F6171B3D3821}"/>
              </a:ext>
            </a:extLst>
          </p:cNvPr>
          <p:cNvSpPr/>
          <p:nvPr/>
        </p:nvSpPr>
        <p:spPr>
          <a:xfrm>
            <a:off x="7945817" y="5214623"/>
            <a:ext cx="3117920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Plazo de ejecución: 18 meses</a:t>
            </a:r>
            <a:endParaRPr sz="1200" dirty="0">
              <a:solidFill>
                <a:srgbClr val="086D9F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Ejecutor: </a:t>
            </a:r>
            <a:r>
              <a:rPr lang="es-ES" sz="1200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UP Holding</a:t>
            </a:r>
            <a:endParaRPr dirty="0">
              <a:solidFill>
                <a:srgbClr val="086D9F"/>
              </a:solidFill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Contempla:</a:t>
            </a:r>
            <a:r>
              <a:rPr lang="es-ES" sz="1200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 Supervisión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Aprobado: </a:t>
            </a:r>
            <a:r>
              <a:rPr lang="es-ES" sz="1200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22 Diciembre 2021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b="1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Inicio: </a:t>
            </a:r>
            <a:r>
              <a:rPr lang="es-ES" sz="1200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1 Marzo 2022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200" dirty="0">
                <a:solidFill>
                  <a:srgbClr val="086D9F"/>
                </a:solidFill>
                <a:latin typeface="Arial"/>
                <a:ea typeface="Arial"/>
                <a:cs typeface="Arial"/>
                <a:sym typeface="Arial"/>
              </a:rPr>
              <a:t>Terminación: 30 Septiembre 2023</a:t>
            </a:r>
            <a:endParaRPr sz="1200" dirty="0">
              <a:solidFill>
                <a:srgbClr val="086D9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Rectángulo 1"/>
          <p:cNvSpPr/>
          <p:nvPr/>
        </p:nvSpPr>
        <p:spPr>
          <a:xfrm>
            <a:off x="7749207" y="5253197"/>
            <a:ext cx="94650" cy="118872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138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07820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81D8DAEF-4F2B-E1E7-A01E-90CE57FED7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sp>
        <p:nvSpPr>
          <p:cNvPr id="14" name="Oval 13">
            <a:extLst>
              <a:ext uri="{FF2B5EF4-FFF2-40B4-BE49-F238E27FC236}">
                <a16:creationId xmlns:a16="http://schemas.microsoft.com/office/drawing/2014/main" id="{3606EE62-286D-9C4C-9708-905ACC5F38D1}"/>
              </a:ext>
            </a:extLst>
          </p:cNvPr>
          <p:cNvSpPr/>
          <p:nvPr/>
        </p:nvSpPr>
        <p:spPr>
          <a:xfrm>
            <a:off x="264224" y="4258483"/>
            <a:ext cx="387634" cy="387634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64840E5-98DA-184B-829E-FE9619C13894}"/>
              </a:ext>
            </a:extLst>
          </p:cNvPr>
          <p:cNvSpPr/>
          <p:nvPr/>
        </p:nvSpPr>
        <p:spPr>
          <a:xfrm>
            <a:off x="649869" y="1723908"/>
            <a:ext cx="958945" cy="17017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12">
            <a:extLst>
              <a:ext uri="{FF2B5EF4-FFF2-40B4-BE49-F238E27FC236}">
                <a16:creationId xmlns:a16="http://schemas.microsoft.com/office/drawing/2014/main" id="{F6F0B84E-DCC6-4C49-B836-D31290679C22}"/>
              </a:ext>
            </a:extLst>
          </p:cNvPr>
          <p:cNvSpPr txBox="1"/>
          <p:nvPr/>
        </p:nvSpPr>
        <p:spPr>
          <a:xfrm>
            <a:off x="853286" y="1321391"/>
            <a:ext cx="5502200" cy="51398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b="1" spc="30" dirty="0">
                <a:latin typeface="+mj-lt"/>
                <a:ea typeface="Montserrat" charset="0"/>
                <a:cs typeface="Montserrat" charset="0"/>
              </a:rPr>
              <a:t>Objetivos específicos:</a:t>
            </a:r>
          </a:p>
          <a:p>
            <a:endParaRPr lang="es-ES_tradnl" sz="2000" b="1" spc="30" dirty="0">
              <a:latin typeface="+mj-lt"/>
              <a:ea typeface="Montserrat" charset="0"/>
              <a:cs typeface="Montserrat" charset="0"/>
            </a:endParaRP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s-ES_tradnl" sz="2000" dirty="0"/>
              <a:t>Desarrollar </a:t>
            </a:r>
            <a:r>
              <a:rPr lang="es-ES_tradnl" sz="2000" b="1" dirty="0"/>
              <a:t>competencias y habilidades en innovación </a:t>
            </a:r>
            <a:r>
              <a:rPr lang="es-ES_tradnl" sz="2000" dirty="0"/>
              <a:t>en las empresas del sector de turismo, economía naranja y agropecuario del departamento del Huila .</a:t>
            </a:r>
          </a:p>
          <a:p>
            <a:pPr marL="228600" indent="-228600">
              <a:lnSpc>
                <a:spcPct val="150000"/>
              </a:lnSpc>
              <a:buFont typeface="+mj-lt"/>
              <a:buAutoNum type="arabicPeriod"/>
            </a:pPr>
            <a:r>
              <a:rPr lang="es-ES" sz="2000" dirty="0"/>
              <a:t>Generar </a:t>
            </a:r>
            <a:r>
              <a:rPr lang="es-ES" sz="2000" b="1" dirty="0"/>
              <a:t>mecanismos para el aprovechamiento y uso del conocimiento para innovar </a:t>
            </a:r>
            <a:r>
              <a:rPr lang="es-ES" sz="2000" dirty="0"/>
              <a:t>en las empresas del sector turismo, economía naranja, agropecuario y agroindustrial del departamento del Huila </a:t>
            </a:r>
            <a:r>
              <a:rPr lang="es-ES_tradnl" sz="2000" dirty="0"/>
              <a:t>.</a:t>
            </a:r>
            <a:endParaRPr lang="en-GB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s-ES_tradnl" sz="2000" b="1" spc="30" dirty="0">
              <a:latin typeface="+mj-lt"/>
              <a:ea typeface="Montserrat" charset="0"/>
              <a:cs typeface="Montserrat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4265" y="1041373"/>
            <a:ext cx="3638550" cy="412432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5">
            <a:alphaModFix amt="58000"/>
          </a:blip>
          <a:srcRect r="30828"/>
          <a:stretch/>
        </p:blipFill>
        <p:spPr>
          <a:xfrm>
            <a:off x="7096917" y="1026267"/>
            <a:ext cx="1996940" cy="1930916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>
          <a:blip r:embed="rId6">
            <a:alphaModFix amt="70000"/>
          </a:blip>
          <a:stretch>
            <a:fillRect/>
          </a:stretch>
        </p:blipFill>
        <p:spPr>
          <a:xfrm>
            <a:off x="7096917" y="2957183"/>
            <a:ext cx="2738371" cy="2208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737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4">
            <a:extLst>
              <a:ext uri="{FF2B5EF4-FFF2-40B4-BE49-F238E27FC236}">
                <a16:creationId xmlns:a16="http://schemas.microsoft.com/office/drawing/2014/main" id="{BB68C5FF-2C97-804C-8C1B-48E24E022271}"/>
              </a:ext>
            </a:extLst>
          </p:cNvPr>
          <p:cNvGrpSpPr/>
          <p:nvPr/>
        </p:nvGrpSpPr>
        <p:grpSpPr>
          <a:xfrm>
            <a:off x="6466385" y="263472"/>
            <a:ext cx="5187599" cy="1446550"/>
            <a:chOff x="7004401" y="965427"/>
            <a:chExt cx="5187599" cy="1446550"/>
          </a:xfrm>
        </p:grpSpPr>
        <p:sp>
          <p:nvSpPr>
            <p:cNvPr id="5" name="Rectangle 5">
              <a:extLst>
                <a:ext uri="{FF2B5EF4-FFF2-40B4-BE49-F238E27FC236}">
                  <a16:creationId xmlns:a16="http://schemas.microsoft.com/office/drawing/2014/main" id="{C2324B12-4CC0-F34E-B44F-C81B5F1C7EC1}"/>
                </a:ext>
              </a:extLst>
            </p:cNvPr>
            <p:cNvSpPr/>
            <p:nvPr/>
          </p:nvSpPr>
          <p:spPr>
            <a:xfrm>
              <a:off x="7004402" y="1556181"/>
              <a:ext cx="3645402" cy="849781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6">
              <a:extLst>
                <a:ext uri="{FF2B5EF4-FFF2-40B4-BE49-F238E27FC236}">
                  <a16:creationId xmlns:a16="http://schemas.microsoft.com/office/drawing/2014/main" id="{767D2A22-FB86-5246-8BD8-9C0FFE5BFE2D}"/>
                </a:ext>
              </a:extLst>
            </p:cNvPr>
            <p:cNvSpPr txBox="1"/>
            <p:nvPr/>
          </p:nvSpPr>
          <p:spPr>
            <a:xfrm>
              <a:off x="7004401" y="965427"/>
              <a:ext cx="5187599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4400" b="1" spc="30" dirty="0">
                  <a:latin typeface="Poppins" pitchFamily="2" charset="77"/>
                  <a:ea typeface="Montserrat" charset="0"/>
                  <a:cs typeface="Poppins" pitchFamily="2" charset="77"/>
                </a:rPr>
                <a:t>Ruta de Innovación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92336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3C9068-E120-33B1-0498-3540868622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65125"/>
            <a:ext cx="10515600" cy="1325563"/>
          </a:xfrm>
        </p:spPr>
        <p:txBody>
          <a:bodyPr/>
          <a:lstStyle/>
          <a:p>
            <a:r>
              <a:rPr lang="es-ES" dirty="0"/>
              <a:t>Cronograma general del proyecto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41097D13-A87B-86D8-4525-6B5D7247AB9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9A7888D-B13C-1F24-0991-96A82266D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984" t="26609" r="9395" b="59360"/>
          <a:stretch/>
        </p:blipFill>
        <p:spPr>
          <a:xfrm>
            <a:off x="9441428" y="0"/>
            <a:ext cx="2757948" cy="9618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00BF0BF5-19E2-E8E5-542D-A293004749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100" y="1942429"/>
            <a:ext cx="11353800" cy="4225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74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6C41CA-005D-34D2-A2BE-1A5C8E6A0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5589" y="-34063"/>
            <a:ext cx="7681814" cy="938927"/>
          </a:xfrm>
        </p:spPr>
        <p:txBody>
          <a:bodyPr>
            <a:normAutofit/>
          </a:bodyPr>
          <a:lstStyle/>
          <a:p>
            <a:r>
              <a:rPr lang="es-ES" b="1" dirty="0"/>
              <a:t>Fase de prototipado</a:t>
            </a:r>
            <a:endParaRPr lang="es-CO" b="1" dirty="0"/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B9EA927E-CE63-1590-556A-10B7B271E3C3}"/>
              </a:ext>
            </a:extLst>
          </p:cNvPr>
          <p:cNvGrpSpPr/>
          <p:nvPr/>
        </p:nvGrpSpPr>
        <p:grpSpPr>
          <a:xfrm>
            <a:off x="610135" y="2357604"/>
            <a:ext cx="1913406" cy="2083607"/>
            <a:chOff x="8174300" y="2810552"/>
            <a:chExt cx="1913406" cy="2600526"/>
          </a:xfrm>
        </p:grpSpPr>
        <p:sp>
          <p:nvSpPr>
            <p:cNvPr id="10" name="Rectángulo: esquinas redondeadas 9">
              <a:extLst>
                <a:ext uri="{FF2B5EF4-FFF2-40B4-BE49-F238E27FC236}">
                  <a16:creationId xmlns:a16="http://schemas.microsoft.com/office/drawing/2014/main" id="{A0D187D9-390B-CEF4-BF58-67A24DBE5D91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ctángulo: esquinas redondeadas 12">
              <a:extLst>
                <a:ext uri="{FF2B5EF4-FFF2-40B4-BE49-F238E27FC236}">
                  <a16:creationId xmlns:a16="http://schemas.microsoft.com/office/drawing/2014/main" id="{896DDDBD-A324-465D-5CBB-D751D2C46D99}"/>
                </a:ext>
              </a:extLst>
            </p:cNvPr>
            <p:cNvSpPr txBox="1"/>
            <p:nvPr/>
          </p:nvSpPr>
          <p:spPr>
            <a:xfrm>
              <a:off x="8230342" y="2866594"/>
              <a:ext cx="1801322" cy="2488442"/>
            </a:xfrm>
            <a:prstGeom prst="rect">
              <a:avLst/>
            </a:prstGeom>
            <a:ln>
              <a:solidFill>
                <a:schemeClr val="tx2">
                  <a:lumMod val="60000"/>
                  <a:lumOff val="40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Realizar entrenamiento técnico especializado en prototipado para empresas beneficiadas del proyecto</a:t>
              </a:r>
              <a:endParaRPr lang="es-CO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ea typeface="Calibri"/>
                <a:cs typeface="Calibri"/>
              </a:endParaRPr>
            </a:p>
          </p:txBody>
        </p:sp>
      </p:grpSp>
      <p:sp>
        <p:nvSpPr>
          <p:cNvPr id="23" name="CuadroTexto 22">
            <a:extLst>
              <a:ext uri="{FF2B5EF4-FFF2-40B4-BE49-F238E27FC236}">
                <a16:creationId xmlns:a16="http://schemas.microsoft.com/office/drawing/2014/main" id="{3766AA97-6119-F25C-15EE-8762FD79B45E}"/>
              </a:ext>
            </a:extLst>
          </p:cNvPr>
          <p:cNvSpPr txBox="1"/>
          <p:nvPr/>
        </p:nvSpPr>
        <p:spPr>
          <a:xfrm>
            <a:off x="1566838" y="1204241"/>
            <a:ext cx="29492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solidFill>
                  <a:schemeClr val="tx2">
                    <a:lumMod val="75000"/>
                  </a:schemeClr>
                </a:solidFill>
              </a:rPr>
              <a:t>Fase 2. Formación</a:t>
            </a:r>
            <a:endParaRPr lang="es-CO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5" name="Abrir llave 24">
            <a:extLst>
              <a:ext uri="{FF2B5EF4-FFF2-40B4-BE49-F238E27FC236}">
                <a16:creationId xmlns:a16="http://schemas.microsoft.com/office/drawing/2014/main" id="{1E1881E1-2A6D-6CC1-1BFB-1A8D39560B82}"/>
              </a:ext>
            </a:extLst>
          </p:cNvPr>
          <p:cNvSpPr/>
          <p:nvPr/>
        </p:nvSpPr>
        <p:spPr>
          <a:xfrm rot="5400000">
            <a:off x="2856799" y="-601353"/>
            <a:ext cx="369333" cy="5020335"/>
          </a:xfrm>
          <a:prstGeom prst="leftBrace">
            <a:avLst/>
          </a:prstGeom>
          <a:ln>
            <a:solidFill>
              <a:schemeClr val="tx2">
                <a:lumMod val="75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8" name="Rectangle 5">
            <a:extLst>
              <a:ext uri="{FF2B5EF4-FFF2-40B4-BE49-F238E27FC236}">
                <a16:creationId xmlns:a16="http://schemas.microsoft.com/office/drawing/2014/main" id="{6E6E01F9-9B22-4546-8316-D0BAAF9D785F}"/>
              </a:ext>
            </a:extLst>
          </p:cNvPr>
          <p:cNvSpPr/>
          <p:nvPr/>
        </p:nvSpPr>
        <p:spPr>
          <a:xfrm>
            <a:off x="0" y="0"/>
            <a:ext cx="164110" cy="84978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C0AE8EA9-FD1E-01B6-E7F7-D83A51BAC692}"/>
              </a:ext>
            </a:extLst>
          </p:cNvPr>
          <p:cNvGrpSpPr/>
          <p:nvPr/>
        </p:nvGrpSpPr>
        <p:grpSpPr>
          <a:xfrm>
            <a:off x="3179793" y="2428723"/>
            <a:ext cx="1913406" cy="775971"/>
            <a:chOff x="8174300" y="2810552"/>
            <a:chExt cx="1913406" cy="1265997"/>
          </a:xfrm>
        </p:grpSpPr>
        <p:sp>
          <p:nvSpPr>
            <p:cNvPr id="4" name="Rectángulo: esquinas redondeadas 3">
              <a:extLst>
                <a:ext uri="{FF2B5EF4-FFF2-40B4-BE49-F238E27FC236}">
                  <a16:creationId xmlns:a16="http://schemas.microsoft.com/office/drawing/2014/main" id="{696A3819-4F65-6380-8158-4803FF0D4E53}"/>
                </a:ext>
              </a:extLst>
            </p:cNvPr>
            <p:cNvSpPr/>
            <p:nvPr/>
          </p:nvSpPr>
          <p:spPr>
            <a:xfrm>
              <a:off x="8174300" y="2810552"/>
              <a:ext cx="1913406" cy="1265997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Rectángulo: esquinas redondeadas 12">
              <a:extLst>
                <a:ext uri="{FF2B5EF4-FFF2-40B4-BE49-F238E27FC236}">
                  <a16:creationId xmlns:a16="http://schemas.microsoft.com/office/drawing/2014/main" id="{E73AA88F-311C-5E7A-1DA6-6A2E774A8024}"/>
                </a:ext>
              </a:extLst>
            </p:cNvPr>
            <p:cNvSpPr txBox="1"/>
            <p:nvPr/>
          </p:nvSpPr>
          <p:spPr>
            <a:xfrm>
              <a:off x="8230342" y="2866594"/>
              <a:ext cx="1801322" cy="1209955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Realizar entrenamiento en prototipado para entidades</a:t>
              </a:r>
            </a:p>
          </p:txBody>
        </p:sp>
      </p:grpSp>
      <p:grpSp>
        <p:nvGrpSpPr>
          <p:cNvPr id="42" name="Grupo 41">
            <a:extLst>
              <a:ext uri="{FF2B5EF4-FFF2-40B4-BE49-F238E27FC236}">
                <a16:creationId xmlns:a16="http://schemas.microsoft.com/office/drawing/2014/main" id="{30DAAAAF-86CF-0D7E-F88A-7BC3EE377035}"/>
              </a:ext>
            </a:extLst>
          </p:cNvPr>
          <p:cNvGrpSpPr/>
          <p:nvPr/>
        </p:nvGrpSpPr>
        <p:grpSpPr>
          <a:xfrm>
            <a:off x="3196224" y="3505845"/>
            <a:ext cx="1913406" cy="935366"/>
            <a:chOff x="8174300" y="2810552"/>
            <a:chExt cx="1913406" cy="2600526"/>
          </a:xfrm>
        </p:grpSpPr>
        <p:sp>
          <p:nvSpPr>
            <p:cNvPr id="43" name="Rectángulo: esquinas redondeadas 42">
              <a:extLst>
                <a:ext uri="{FF2B5EF4-FFF2-40B4-BE49-F238E27FC236}">
                  <a16:creationId xmlns:a16="http://schemas.microsoft.com/office/drawing/2014/main" id="{3427D73F-BA0A-81BF-D2CA-A14D12901A59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4" name="Rectángulo: esquinas redondeadas 12">
              <a:extLst>
                <a:ext uri="{FF2B5EF4-FFF2-40B4-BE49-F238E27FC236}">
                  <a16:creationId xmlns:a16="http://schemas.microsoft.com/office/drawing/2014/main" id="{AD51E598-D8F3-8C5C-A92B-0B5E9EABB62A}"/>
                </a:ext>
              </a:extLst>
            </p:cNvPr>
            <p:cNvSpPr txBox="1"/>
            <p:nvPr/>
          </p:nvSpPr>
          <p:spPr>
            <a:xfrm>
              <a:off x="8230342" y="2866590"/>
              <a:ext cx="1801322" cy="254448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ctr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Realizar evento de prototipado </a:t>
              </a:r>
            </a:p>
          </p:txBody>
        </p:sp>
      </p:grpSp>
      <p:grpSp>
        <p:nvGrpSpPr>
          <p:cNvPr id="45" name="Grupo 44">
            <a:extLst>
              <a:ext uri="{FF2B5EF4-FFF2-40B4-BE49-F238E27FC236}">
                <a16:creationId xmlns:a16="http://schemas.microsoft.com/office/drawing/2014/main" id="{334A8529-F587-FA3B-6E2C-8DAEF33A809F}"/>
              </a:ext>
            </a:extLst>
          </p:cNvPr>
          <p:cNvGrpSpPr/>
          <p:nvPr/>
        </p:nvGrpSpPr>
        <p:grpSpPr>
          <a:xfrm>
            <a:off x="5749451" y="2923121"/>
            <a:ext cx="6253100" cy="495109"/>
            <a:chOff x="8174300" y="2810552"/>
            <a:chExt cx="1913406" cy="2600526"/>
          </a:xfrm>
        </p:grpSpPr>
        <p:sp>
          <p:nvSpPr>
            <p:cNvPr id="46" name="Rectángulo: esquinas redondeadas 45">
              <a:extLst>
                <a:ext uri="{FF2B5EF4-FFF2-40B4-BE49-F238E27FC236}">
                  <a16:creationId xmlns:a16="http://schemas.microsoft.com/office/drawing/2014/main" id="{8A1894EF-8E95-B716-560C-D67BBD3F55AD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7" name="Rectángulo: esquinas redondeadas 12">
              <a:extLst>
                <a:ext uri="{FF2B5EF4-FFF2-40B4-BE49-F238E27FC236}">
                  <a16:creationId xmlns:a16="http://schemas.microsoft.com/office/drawing/2014/main" id="{4B8AACE3-5DBB-C3A0-F25A-15B17E9B6E30}"/>
                </a:ext>
              </a:extLst>
            </p:cNvPr>
            <p:cNvSpPr txBox="1"/>
            <p:nvPr/>
          </p:nvSpPr>
          <p:spPr>
            <a:xfrm>
              <a:off x="8230342" y="2866590"/>
              <a:ext cx="1801322" cy="254448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Huila E, 20 de enero (agenda académica)</a:t>
              </a:r>
            </a:p>
          </p:txBody>
        </p:sp>
      </p:grpSp>
      <p:grpSp>
        <p:nvGrpSpPr>
          <p:cNvPr id="48" name="Grupo 47">
            <a:extLst>
              <a:ext uri="{FF2B5EF4-FFF2-40B4-BE49-F238E27FC236}">
                <a16:creationId xmlns:a16="http://schemas.microsoft.com/office/drawing/2014/main" id="{8EBA0379-04AA-DA3B-184C-05BC76653B36}"/>
              </a:ext>
            </a:extLst>
          </p:cNvPr>
          <p:cNvGrpSpPr/>
          <p:nvPr/>
        </p:nvGrpSpPr>
        <p:grpSpPr>
          <a:xfrm>
            <a:off x="5749451" y="3594618"/>
            <a:ext cx="6253100" cy="495109"/>
            <a:chOff x="8174300" y="2810552"/>
            <a:chExt cx="1913406" cy="2656559"/>
          </a:xfrm>
        </p:grpSpPr>
        <p:sp>
          <p:nvSpPr>
            <p:cNvPr id="49" name="Rectángulo: esquinas redondeadas 48">
              <a:extLst>
                <a:ext uri="{FF2B5EF4-FFF2-40B4-BE49-F238E27FC236}">
                  <a16:creationId xmlns:a16="http://schemas.microsoft.com/office/drawing/2014/main" id="{7C6370DE-5200-586A-20D0-A9F4F2DA9DDD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0" name="Rectángulo: esquinas redondeadas 12">
              <a:extLst>
                <a:ext uri="{FF2B5EF4-FFF2-40B4-BE49-F238E27FC236}">
                  <a16:creationId xmlns:a16="http://schemas.microsoft.com/office/drawing/2014/main" id="{0D8AC0C7-229D-5D6D-1DF8-D350441FC7D8}"/>
                </a:ext>
              </a:extLst>
            </p:cNvPr>
            <p:cNvSpPr txBox="1"/>
            <p:nvPr/>
          </p:nvSpPr>
          <p:spPr>
            <a:xfrm>
              <a:off x="8230342" y="2866593"/>
              <a:ext cx="1801322" cy="260051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San Pedo Plaza, 28 y 29 de enero (medios y conexiones) – 30 empresas</a:t>
              </a:r>
            </a:p>
          </p:txBody>
        </p:sp>
      </p:grpSp>
      <p:grpSp>
        <p:nvGrpSpPr>
          <p:cNvPr id="51" name="Grupo 50">
            <a:extLst>
              <a:ext uri="{FF2B5EF4-FFF2-40B4-BE49-F238E27FC236}">
                <a16:creationId xmlns:a16="http://schemas.microsoft.com/office/drawing/2014/main" id="{CC831E16-4AAA-2219-4E42-F1C1099E6930}"/>
              </a:ext>
            </a:extLst>
          </p:cNvPr>
          <p:cNvGrpSpPr/>
          <p:nvPr/>
        </p:nvGrpSpPr>
        <p:grpSpPr>
          <a:xfrm>
            <a:off x="5760709" y="4213428"/>
            <a:ext cx="6253100" cy="1547945"/>
            <a:chOff x="8174300" y="2810552"/>
            <a:chExt cx="1913406" cy="2600526"/>
          </a:xfrm>
        </p:grpSpPr>
        <p:sp>
          <p:nvSpPr>
            <p:cNvPr id="52" name="Rectángulo: esquinas redondeadas 51">
              <a:extLst>
                <a:ext uri="{FF2B5EF4-FFF2-40B4-BE49-F238E27FC236}">
                  <a16:creationId xmlns:a16="http://schemas.microsoft.com/office/drawing/2014/main" id="{4F7F2346-9D27-6633-4139-03A26FC1F193}"/>
                </a:ext>
              </a:extLst>
            </p:cNvPr>
            <p:cNvSpPr/>
            <p:nvPr/>
          </p:nvSpPr>
          <p:spPr>
            <a:xfrm>
              <a:off x="8174300" y="2810552"/>
              <a:ext cx="1913406" cy="2600526"/>
            </a:xfrm>
            <a:prstGeom prst="roundRect">
              <a:avLst>
                <a:gd name="adj" fmla="val 10000"/>
              </a:avLst>
            </a:prstGeom>
            <a:solidFill>
              <a:srgbClr val="FFFFFF">
                <a:hueOff val="0"/>
                <a:satOff val="0"/>
                <a:lumOff val="0"/>
                <a:alphaOff val="0"/>
              </a:srgbClr>
            </a:solidFill>
            <a:ln w="12700" cap="flat" cmpd="sng" algn="ctr">
              <a:solidFill>
                <a:schemeClr val="tx2">
                  <a:lumMod val="75000"/>
                </a:schemeClr>
              </a:solidFill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3" name="Rectángulo: esquinas redondeadas 12">
              <a:extLst>
                <a:ext uri="{FF2B5EF4-FFF2-40B4-BE49-F238E27FC236}">
                  <a16:creationId xmlns:a16="http://schemas.microsoft.com/office/drawing/2014/main" id="{12FEBC65-FE6A-4C25-A07C-15CA9866B93E}"/>
                </a:ext>
              </a:extLst>
            </p:cNvPr>
            <p:cNvSpPr txBox="1"/>
            <p:nvPr/>
          </p:nvSpPr>
          <p:spPr>
            <a:xfrm>
              <a:off x="8230342" y="2866590"/>
              <a:ext cx="1801322" cy="2544488"/>
            </a:xfrm>
            <a:prstGeom prst="rect">
              <a:avLst/>
            </a:prstGeom>
            <a:ln>
              <a:solidFill>
                <a:schemeClr val="tx2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68580" tIns="68580" rIns="68580" bIns="68580" numCol="1" spcCol="1270" anchor="ctr" anchorCtr="0">
              <a:noAutofit/>
            </a:bodyPr>
            <a:lstStyle/>
            <a:p>
              <a:pPr marL="0" lvl="0" indent="0" algn="just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Objetivo: G</a:t>
              </a:r>
              <a:r>
                <a:rPr lang="es-ES" sz="1400" kern="1200" dirty="0" err="1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enerar</a:t>
              </a:r>
              <a:r>
                <a:rPr lang="es-ES" sz="14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 </a:t>
              </a:r>
              <a:r>
                <a:rPr lang="es-ES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espacios de aprendizaje, exhibición de prototipos con usuarios y clientes para validación y medios de comunicación.</a:t>
              </a:r>
            </a:p>
            <a:p>
              <a:pPr marL="0" lvl="0" indent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s-ES" sz="1400" kern="1200" dirty="0">
                <a:solidFill>
                  <a:srgbClr val="000000">
                    <a:hueOff val="0"/>
                    <a:satOff val="0"/>
                    <a:lumOff val="0"/>
                    <a:alphaOff val="0"/>
                  </a:srgbClr>
                </a:solidFill>
                <a:latin typeface="Calibri"/>
                <a:cs typeface="Calibri"/>
              </a:endParaRPr>
            </a:p>
            <a:p>
              <a:pPr marL="0" lvl="0" indent="0" defTabSz="8001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s-CO" sz="1400" kern="1200" dirty="0">
                  <a:solidFill>
                    <a:srgbClr val="000000">
                      <a:hueOff val="0"/>
                      <a:satOff val="0"/>
                      <a:lumOff val="0"/>
                      <a:alphaOff val="0"/>
                    </a:srgbClr>
                  </a:solidFill>
                  <a:latin typeface="Calibri"/>
                  <a:cs typeface="Calibri"/>
                </a:rPr>
                <a:t>Criterios de selección para participar evento de prototipado</a:t>
              </a:r>
            </a:p>
          </p:txBody>
        </p:sp>
      </p:grpSp>
      <p:grpSp>
        <p:nvGrpSpPr>
          <p:cNvPr id="59" name="Grupo 58">
            <a:extLst>
              <a:ext uri="{FF2B5EF4-FFF2-40B4-BE49-F238E27FC236}">
                <a16:creationId xmlns:a16="http://schemas.microsoft.com/office/drawing/2014/main" id="{3C47CE5F-CDBA-7E96-CC8D-42AB28596764}"/>
              </a:ext>
            </a:extLst>
          </p:cNvPr>
          <p:cNvGrpSpPr/>
          <p:nvPr/>
        </p:nvGrpSpPr>
        <p:grpSpPr>
          <a:xfrm>
            <a:off x="1913203" y="4752635"/>
            <a:ext cx="3751840" cy="2083607"/>
            <a:chOff x="1954469" y="4879699"/>
            <a:chExt cx="3783430" cy="1978301"/>
          </a:xfrm>
        </p:grpSpPr>
        <p:grpSp>
          <p:nvGrpSpPr>
            <p:cNvPr id="58" name="Grupo 57">
              <a:extLst>
                <a:ext uri="{FF2B5EF4-FFF2-40B4-BE49-F238E27FC236}">
                  <a16:creationId xmlns:a16="http://schemas.microsoft.com/office/drawing/2014/main" id="{B0B8F3EC-4F5F-BE45-29E8-3E8935550A4D}"/>
                </a:ext>
              </a:extLst>
            </p:cNvPr>
            <p:cNvGrpSpPr/>
            <p:nvPr/>
          </p:nvGrpSpPr>
          <p:grpSpPr>
            <a:xfrm>
              <a:off x="2050367" y="4879699"/>
              <a:ext cx="3687532" cy="1978301"/>
              <a:chOff x="2047851" y="4731549"/>
              <a:chExt cx="3687532" cy="1978301"/>
            </a:xfrm>
          </p:grpSpPr>
          <p:pic>
            <p:nvPicPr>
              <p:cNvPr id="55" name="Imagen 54">
                <a:extLst>
                  <a:ext uri="{FF2B5EF4-FFF2-40B4-BE49-F238E27FC236}">
                    <a16:creationId xmlns:a16="http://schemas.microsoft.com/office/drawing/2014/main" id="{D92259EB-7E78-73D5-F918-96607968B0F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462" t="27299" r="14962" b="19670"/>
              <a:stretch/>
            </p:blipFill>
            <p:spPr>
              <a:xfrm>
                <a:off x="2047851" y="4731549"/>
                <a:ext cx="3621284" cy="1978301"/>
              </a:xfrm>
              <a:prstGeom prst="rect">
                <a:avLst/>
              </a:prstGeom>
            </p:spPr>
          </p:pic>
          <p:pic>
            <p:nvPicPr>
              <p:cNvPr id="57" name="Imagen 56">
                <a:extLst>
                  <a:ext uri="{FF2B5EF4-FFF2-40B4-BE49-F238E27FC236}">
                    <a16:creationId xmlns:a16="http://schemas.microsoft.com/office/drawing/2014/main" id="{4C0B4781-66F2-E669-DD99-01449FB44E3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30462" t="35543" r="48423" b="56175"/>
              <a:stretch/>
            </p:blipFill>
            <p:spPr>
              <a:xfrm>
                <a:off x="4635683" y="4769376"/>
                <a:ext cx="1099700" cy="242503"/>
              </a:xfrm>
              <a:prstGeom prst="rect">
                <a:avLst/>
              </a:prstGeom>
            </p:spPr>
          </p:pic>
        </p:grpSp>
        <p:pic>
          <p:nvPicPr>
            <p:cNvPr id="56" name="Imagen 55">
              <a:extLst>
                <a:ext uri="{FF2B5EF4-FFF2-40B4-BE49-F238E27FC236}">
                  <a16:creationId xmlns:a16="http://schemas.microsoft.com/office/drawing/2014/main" id="{9C0A0C60-42EC-51B4-D8CA-A15839A8EA7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0462" t="35543" r="48423" b="56175"/>
            <a:stretch/>
          </p:blipFill>
          <p:spPr>
            <a:xfrm>
              <a:off x="1954469" y="4882644"/>
              <a:ext cx="1401078" cy="308962"/>
            </a:xfrm>
            <a:prstGeom prst="rect">
              <a:avLst/>
            </a:prstGeom>
          </p:spPr>
        </p:pic>
      </p:grpSp>
      <p:pic>
        <p:nvPicPr>
          <p:cNvPr id="60" name="Imagen 59">
            <a:extLst>
              <a:ext uri="{FF2B5EF4-FFF2-40B4-BE49-F238E27FC236}">
                <a16:creationId xmlns:a16="http://schemas.microsoft.com/office/drawing/2014/main" id="{010D3F50-A27D-58C4-B49C-6BB1B52A93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7908" y="601344"/>
            <a:ext cx="1411054" cy="1881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9387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CC1A71A-FD67-A03D-04A1-A8E83C8A74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60455" y="1470076"/>
            <a:ext cx="5031545" cy="5113604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es-ES" sz="1800" b="1" dirty="0"/>
              <a:t>1 Innovación.</a:t>
            </a:r>
            <a:r>
              <a:rPr lang="es-ES" sz="1800" dirty="0"/>
              <a:t> El prototipo presentado materializa y evidencia el tipo de innovación definido en su ficha de proyecto (producto, servicio o proceso).</a:t>
            </a:r>
          </a:p>
          <a:p>
            <a:pPr marL="0" indent="0" algn="just">
              <a:buNone/>
            </a:pPr>
            <a:r>
              <a:rPr lang="es-ES" sz="1800" b="1" dirty="0"/>
              <a:t>2 Fidelidad funcional.</a:t>
            </a:r>
            <a:r>
              <a:rPr lang="es-ES" sz="1800" dirty="0"/>
              <a:t> El prototipo permite a los usuarios simular de manera satisfactoria una experiencia funcional equivalente al concepto de generación de valor del proceso, producto o servicios.</a:t>
            </a:r>
          </a:p>
          <a:p>
            <a:pPr marL="0" indent="0" algn="just">
              <a:buNone/>
            </a:pPr>
            <a:r>
              <a:rPr lang="es-ES" sz="1800" b="1" dirty="0"/>
              <a:t>3 Interacción.</a:t>
            </a:r>
            <a:r>
              <a:rPr lang="es-ES" sz="1800" dirty="0"/>
              <a:t> El prototipo cuenta con características que hacen intuitiva, clara y consistente la experiencia de solución que el proceso, producto o servicio ofrece.</a:t>
            </a:r>
          </a:p>
          <a:p>
            <a:pPr marL="0" indent="0" algn="just">
              <a:buNone/>
            </a:pPr>
            <a:r>
              <a:rPr lang="es-ES" sz="1800" b="1" dirty="0"/>
              <a:t>4 Validación. </a:t>
            </a:r>
            <a:r>
              <a:rPr lang="es-ES" sz="1800" dirty="0"/>
              <a:t>Se evidencia la realización satisfactoria de pruebas y experimentos de validación del prototipo con usuarios y potenciales clientes (para los productos y servicios) en diferentes niveles de contexto (desde ambientes controlados hasta ambiente real).</a:t>
            </a:r>
          </a:p>
          <a:p>
            <a:pPr marL="0" indent="0" algn="just">
              <a:buNone/>
            </a:pPr>
            <a:r>
              <a:rPr lang="es-ES" sz="1800" b="1" dirty="0"/>
              <a:t>5 Ejecución.</a:t>
            </a:r>
            <a:r>
              <a:rPr lang="es-ES" sz="1800" dirty="0"/>
              <a:t> Compromiso y avance evidenciado durante el proceso de soporte en la mesa de ayuda.</a:t>
            </a:r>
            <a:endParaRPr lang="es-CO" sz="18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D89056-71A9-E3CD-EEA7-5AFD479FAF5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984" t="26609" r="9395" b="59360"/>
          <a:stretch/>
        </p:blipFill>
        <p:spPr>
          <a:xfrm>
            <a:off x="9434052" y="0"/>
            <a:ext cx="2757948" cy="96182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30193A9-BAA7-A7F0-3968-E6BD271D74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94" t="72484" r="55605" b="11809"/>
          <a:stretch/>
        </p:blipFill>
        <p:spPr>
          <a:xfrm>
            <a:off x="0" y="5781367"/>
            <a:ext cx="3377381" cy="107663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F30E1A2-AB9A-0268-A9A2-32008F2CF47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774" t="26010" r="41935" b="10510"/>
          <a:stretch/>
        </p:blipFill>
        <p:spPr>
          <a:xfrm>
            <a:off x="0" y="0"/>
            <a:ext cx="6973332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7B4CA413-64B8-F493-393A-EF1C9E026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7020" y="-49831"/>
            <a:ext cx="4504838" cy="1325563"/>
          </a:xfrm>
        </p:spPr>
        <p:txBody>
          <a:bodyPr>
            <a:noAutofit/>
          </a:bodyPr>
          <a:lstStyle/>
          <a:p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Criterios de selección </a:t>
            </a:r>
            <a:b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s-ES" sz="28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“Evento prototipado”</a:t>
            </a:r>
            <a:endParaRPr lang="es-CO" sz="28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76829049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Personalizado 1">
      <a:dk1>
        <a:sysClr val="windowText" lastClr="000000"/>
      </a:dk1>
      <a:lt1>
        <a:sysClr val="window" lastClr="FFFFFF"/>
      </a:lt1>
      <a:dk2>
        <a:srgbClr val="739A28"/>
      </a:dk2>
      <a:lt2>
        <a:srgbClr val="D8D8D8"/>
      </a:lt2>
      <a:accent1>
        <a:srgbClr val="99CB38"/>
      </a:accent1>
      <a:accent2>
        <a:srgbClr val="FFC000"/>
      </a:accent2>
      <a:accent3>
        <a:srgbClr val="BFBFBF"/>
      </a:accent3>
      <a:accent4>
        <a:srgbClr val="D6EAAF"/>
      </a:accent4>
      <a:accent5>
        <a:srgbClr val="FFFF00"/>
      </a:accent5>
      <a:accent6>
        <a:srgbClr val="51C3F9"/>
      </a:accent6>
      <a:hlink>
        <a:srgbClr val="FFC000"/>
      </a:hlink>
      <a:folHlink>
        <a:srgbClr val="4C661A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LANTILLA AVANZA HUILA" id="{3547082E-AF49-49C9-82D2-882FF8EDE89A}" vid="{5606687A-7352-4B92-BDCA-C772EC922CE1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Tema de Office</Template>
  <TotalTime>6027</TotalTime>
  <Words>1017</Words>
  <Application>Microsoft Office PowerPoint</Application>
  <PresentationFormat>Panorámica</PresentationFormat>
  <Paragraphs>112</Paragraphs>
  <Slides>16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Poppins</vt:lpstr>
      <vt:lpstr>Tema de Office</vt:lpstr>
      <vt:lpstr>Presentación de PowerPoint</vt:lpstr>
      <vt:lpstr>Desarrollo de capacidades en gestión de la innovación empresarial para las empresas del sector turismo, economía naranja y agropecuario del Departamento de Huila</vt:lpstr>
      <vt:lpstr>Presentación de PowerPoint</vt:lpstr>
      <vt:lpstr>Presentación de PowerPoint</vt:lpstr>
      <vt:lpstr>Presentación de PowerPoint</vt:lpstr>
      <vt:lpstr>Presentación de PowerPoint</vt:lpstr>
      <vt:lpstr>Cronograma general del proyecto</vt:lpstr>
      <vt:lpstr>Fase de prototipado</vt:lpstr>
      <vt:lpstr>Criterios de selección  “Evento prototipado”</vt:lpstr>
      <vt:lpstr>Presentación de PowerPoint</vt:lpstr>
      <vt:lpstr>Socialización y mesas técnicas</vt:lpstr>
      <vt:lpstr>Presentación de PowerPoint</vt:lpstr>
      <vt:lpstr>Proveedores</vt:lpstr>
      <vt:lpstr>Proveedores aprobados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Desarrollo de capacidades en gestión de la innovación empresarial para las empresas del sector turismo, economía naranja y agropecuario del departamento de Huila</dc:title>
  <dc:creator>Camilo Andres Riveros Lesmes</dc:creator>
  <cp:lastModifiedBy>Ricardo Vera Torres</cp:lastModifiedBy>
  <cp:revision>75</cp:revision>
  <dcterms:created xsi:type="dcterms:W3CDTF">2022-03-29T00:04:24Z</dcterms:created>
  <dcterms:modified xsi:type="dcterms:W3CDTF">2023-01-16T04:58:13Z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299739c-ad3d-4908-806e-4d91151a6e13_Enabled">
    <vt:lpwstr>true</vt:lpwstr>
  </property>
  <property fmtid="{D5CDD505-2E9C-101B-9397-08002B2CF9AE}" pid="3" name="MSIP_Label_1299739c-ad3d-4908-806e-4d91151a6e13_SetDate">
    <vt:lpwstr>2022-12-21T20:28:18Z</vt:lpwstr>
  </property>
  <property fmtid="{D5CDD505-2E9C-101B-9397-08002B2CF9AE}" pid="4" name="MSIP_Label_1299739c-ad3d-4908-806e-4d91151a6e13_Method">
    <vt:lpwstr>Standard</vt:lpwstr>
  </property>
  <property fmtid="{D5CDD505-2E9C-101B-9397-08002B2CF9AE}" pid="5" name="MSIP_Label_1299739c-ad3d-4908-806e-4d91151a6e13_Name">
    <vt:lpwstr>All Employees (Unrestricted)</vt:lpwstr>
  </property>
  <property fmtid="{D5CDD505-2E9C-101B-9397-08002B2CF9AE}" pid="6" name="MSIP_Label_1299739c-ad3d-4908-806e-4d91151a6e13_SiteId">
    <vt:lpwstr>cbc2c381-2f2e-4d93-91d1-506c9316ace7</vt:lpwstr>
  </property>
  <property fmtid="{D5CDD505-2E9C-101B-9397-08002B2CF9AE}" pid="7" name="MSIP_Label_1299739c-ad3d-4908-806e-4d91151a6e13_ActionId">
    <vt:lpwstr>90c86d52-7754-4ce4-b0b9-d6fcc963801c</vt:lpwstr>
  </property>
  <property fmtid="{D5CDD505-2E9C-101B-9397-08002B2CF9AE}" pid="8" name="MSIP_Label_1299739c-ad3d-4908-806e-4d91151a6e13_ContentBits">
    <vt:lpwstr>0</vt:lpwstr>
  </property>
</Properties>
</file>